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6858000" cy="9906000" type="A4"/>
  <p:notesSz cx="6735763" cy="98663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E0CE"/>
    <a:srgbClr val="E50380"/>
    <a:srgbClr val="FDF0E7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400" autoAdjust="0"/>
  </p:normalViewPr>
  <p:slideViewPr>
    <p:cSldViewPr snapToGrid="0">
      <p:cViewPr varScale="1">
        <p:scale>
          <a:sx n="78" d="100"/>
          <a:sy n="78" d="100"/>
        </p:scale>
        <p:origin x="310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3A1D5C-0F07-4B67-96CE-34BBC62DA753}" type="datetimeFigureOut">
              <a:rPr lang="ko-KR" altLang="en-US" smtClean="0"/>
              <a:t>2024-07-26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B52B0D-556B-4112-87F1-A2BF8BC1F7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222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1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8EC388-63FC-4FEF-9286-4CA1CFF7A2C5}" type="datetimeFigureOut">
              <a:rPr lang="ko-KR" altLang="en-US" smtClean="0"/>
              <a:t>2024-07-26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1B9A84-C9B5-428F-A648-5B99A9640B0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6660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2216150" y="1233488"/>
            <a:ext cx="2303463" cy="33289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1B9A84-C9B5-428F-A648-5B99A9640B08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4258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2018-480E-4F74-9024-4AD6E93B14A0}" type="datetimeFigureOut">
              <a:rPr lang="ko-KR" altLang="en-US" smtClean="0"/>
              <a:t>2024-07-26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C7F4B-A3A9-459E-9E90-257CBFC1BA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4664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2018-480E-4F74-9024-4AD6E93B14A0}" type="datetimeFigureOut">
              <a:rPr lang="ko-KR" altLang="en-US" smtClean="0"/>
              <a:t>2024-07-26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C7F4B-A3A9-459E-9E90-257CBFC1BA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3400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2018-480E-4F74-9024-4AD6E93B14A0}" type="datetimeFigureOut">
              <a:rPr lang="ko-KR" altLang="en-US" smtClean="0"/>
              <a:t>2024-07-26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C7F4B-A3A9-459E-9E90-257CBFC1BA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7274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2018-480E-4F74-9024-4AD6E93B14A0}" type="datetimeFigureOut">
              <a:rPr lang="ko-KR" altLang="en-US" smtClean="0"/>
              <a:t>2024-07-26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C7F4B-A3A9-459E-9E90-257CBFC1BA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1593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2018-480E-4F74-9024-4AD6E93B14A0}" type="datetimeFigureOut">
              <a:rPr lang="ko-KR" altLang="en-US" smtClean="0"/>
              <a:t>2024-07-26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C7F4B-A3A9-459E-9E90-257CBFC1BA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9420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2018-480E-4F74-9024-4AD6E93B14A0}" type="datetimeFigureOut">
              <a:rPr lang="ko-KR" altLang="en-US" smtClean="0"/>
              <a:t>2024-07-26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C7F4B-A3A9-459E-9E90-257CBFC1BA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4385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2018-480E-4F74-9024-4AD6E93B14A0}" type="datetimeFigureOut">
              <a:rPr lang="ko-KR" altLang="en-US" smtClean="0"/>
              <a:t>2024-07-26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C7F4B-A3A9-459E-9E90-257CBFC1BA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258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2018-480E-4F74-9024-4AD6E93B14A0}" type="datetimeFigureOut">
              <a:rPr lang="ko-KR" altLang="en-US" smtClean="0"/>
              <a:t>2024-07-26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C7F4B-A3A9-459E-9E90-257CBFC1BA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524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2018-480E-4F74-9024-4AD6E93B14A0}" type="datetimeFigureOut">
              <a:rPr lang="ko-KR" altLang="en-US" smtClean="0"/>
              <a:t>2024-07-26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C7F4B-A3A9-459E-9E90-257CBFC1BA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5718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2018-480E-4F74-9024-4AD6E93B14A0}" type="datetimeFigureOut">
              <a:rPr lang="ko-KR" altLang="en-US" smtClean="0"/>
              <a:t>2024-07-26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C7F4B-A3A9-459E-9E90-257CBFC1BA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2186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2018-480E-4F74-9024-4AD6E93B14A0}" type="datetimeFigureOut">
              <a:rPr lang="ko-KR" altLang="en-US" smtClean="0"/>
              <a:t>2024-07-26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C7F4B-A3A9-459E-9E90-257CBFC1BA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699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52018-480E-4F74-9024-4AD6E93B14A0}" type="datetimeFigureOut">
              <a:rPr lang="ko-KR" altLang="en-US" smtClean="0"/>
              <a:t>2024-07-26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C7F4B-A3A9-459E-9E90-257CBFC1BA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6849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514350" rtl="0" eaLnBrk="1" latinLnBrk="1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1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1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1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1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1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1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1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1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1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1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그림 12">
            <a:extLst>
              <a:ext uri="{FF2B5EF4-FFF2-40B4-BE49-F238E27FC236}">
                <a16:creationId xmlns:a16="http://schemas.microsoft.com/office/drawing/2014/main" id="{4E304C29-241F-42A7-55B8-C46AE03495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155" y="5654094"/>
            <a:ext cx="4935331" cy="296973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3E0848D3-4651-6D68-67C4-FD51D6CF0C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83" y="990605"/>
            <a:ext cx="5115561" cy="298087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13671" y="124271"/>
            <a:ext cx="3510440" cy="5868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ko-KR" altLang="en-US" sz="1500" b="1" dirty="0">
                <a:ln w="0"/>
                <a:latin typeface="넥슨Lv1고딕 OTF Bold" panose="00000800000000000000" pitchFamily="50" charset="-127"/>
                <a:ea typeface="넥슨Lv1고딕 OTF Bold" panose="00000800000000000000" pitchFamily="50" charset="-127"/>
              </a:rPr>
              <a:t>괴산군가족센터</a:t>
            </a:r>
            <a:endParaRPr lang="en-US" altLang="ko-KR" sz="1500" b="1" dirty="0">
              <a:ln w="0"/>
              <a:latin typeface="넥슨Lv1고딕 OTF Bold" panose="00000800000000000000" pitchFamily="50" charset="-127"/>
              <a:ea typeface="넥슨Lv1고딕 OTF Bold" panose="00000800000000000000" pitchFamily="50" charset="-127"/>
            </a:endParaRPr>
          </a:p>
          <a:p>
            <a:pPr algn="ctr">
              <a:lnSpc>
                <a:spcPct val="110000"/>
              </a:lnSpc>
            </a:pPr>
            <a:r>
              <a:rPr lang="ko-KR" altLang="en-US" sz="1500" b="1" dirty="0" err="1">
                <a:ln w="0"/>
                <a:latin typeface="넥슨Lv1고딕 OTF Bold" panose="00000800000000000000" pitchFamily="50" charset="-127"/>
                <a:ea typeface="넥슨Lv1고딕 OTF Bold" panose="00000800000000000000" pitchFamily="50" charset="-127"/>
              </a:rPr>
              <a:t>아이돌보미</a:t>
            </a:r>
            <a:r>
              <a:rPr lang="ko-KR" altLang="en-US" sz="1500" b="1" dirty="0">
                <a:ln w="0"/>
                <a:latin typeface="넥슨Lv1고딕 OTF Bold" panose="00000800000000000000" pitchFamily="50" charset="-127"/>
                <a:ea typeface="넥슨Lv1고딕 OTF Bold" panose="00000800000000000000" pitchFamily="50" charset="-127"/>
              </a:rPr>
              <a:t> 지원 방법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1128152" y="1004739"/>
            <a:ext cx="1426711" cy="36962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9" name="아래쪽 화살표 8"/>
          <p:cNvSpPr/>
          <p:nvPr/>
        </p:nvSpPr>
        <p:spPr>
          <a:xfrm rot="3724570">
            <a:off x="2540510" y="2119190"/>
            <a:ext cx="225645" cy="298114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10" name="타원 9"/>
          <p:cNvSpPr/>
          <p:nvPr/>
        </p:nvSpPr>
        <p:spPr>
          <a:xfrm>
            <a:off x="796417" y="971787"/>
            <a:ext cx="235479" cy="2402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63" b="1" dirty="0"/>
              <a:t>1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763374" y="952069"/>
            <a:ext cx="5264443" cy="4467274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12" name="TextBox 11"/>
          <p:cNvSpPr txBox="1"/>
          <p:nvPr/>
        </p:nvSpPr>
        <p:spPr>
          <a:xfrm>
            <a:off x="958417" y="4073291"/>
            <a:ext cx="4891070" cy="9207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5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- </a:t>
            </a:r>
            <a:r>
              <a:rPr lang="ko-KR" altLang="en-US" sz="125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포털사이트 </a:t>
            </a:r>
            <a:r>
              <a:rPr lang="ko-KR" altLang="en-US" sz="1250" b="1" dirty="0" err="1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검색창에</a:t>
            </a:r>
            <a:r>
              <a:rPr lang="ko-KR" altLang="en-US" sz="125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 </a:t>
            </a:r>
            <a:r>
              <a:rPr lang="en-US" altLang="ko-KR" sz="125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‘</a:t>
            </a:r>
            <a:r>
              <a:rPr lang="ko-KR" altLang="en-US" sz="1250" b="1" dirty="0" err="1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아이돌보미</a:t>
            </a:r>
            <a:r>
              <a:rPr lang="ko-KR" altLang="en-US" sz="125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 시스템</a:t>
            </a:r>
            <a:r>
              <a:rPr lang="en-US" altLang="ko-KR" sz="125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’</a:t>
            </a:r>
            <a:r>
              <a:rPr lang="ko-KR" altLang="en-US" sz="125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 검색</a:t>
            </a:r>
            <a:endParaRPr lang="en-US" altLang="ko-KR" sz="1250" b="1" dirty="0">
              <a:solidFill>
                <a:schemeClr val="tx1"/>
              </a:solidFill>
              <a:latin typeface="나눔스퀘어OTF ExtraBold" panose="020B0600000101010101" pitchFamily="34" charset="-127"/>
              <a:ea typeface="나눔스퀘어OTF ExtraBold" panose="020B0600000101010101" pitchFamily="34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25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- care.idolbom.go.kr </a:t>
            </a:r>
            <a:r>
              <a:rPr lang="ko-KR" altLang="en-US" sz="125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주소 클릭</a:t>
            </a:r>
            <a:endParaRPr lang="en-US" altLang="ko-KR" sz="1250" b="1" dirty="0">
              <a:solidFill>
                <a:schemeClr val="tx1"/>
              </a:solidFill>
              <a:latin typeface="나눔스퀘어OTF ExtraBold" panose="020B0600000101010101" pitchFamily="34" charset="-127"/>
              <a:ea typeface="나눔스퀘어OTF ExtraBold" panose="020B0600000101010101" pitchFamily="34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25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모바일의 경우 </a:t>
            </a:r>
            <a:r>
              <a:rPr lang="en-US" altLang="ko-KR" sz="125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Play </a:t>
            </a:r>
            <a:r>
              <a:rPr lang="ko-KR" altLang="en-US" sz="125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스토어에서 </a:t>
            </a:r>
            <a:r>
              <a:rPr lang="en-US" altLang="ko-KR" sz="125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‘</a:t>
            </a:r>
            <a:r>
              <a:rPr lang="ko-KR" altLang="en-US" sz="1250" b="1" dirty="0" err="1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아이돌보미</a:t>
            </a:r>
            <a:r>
              <a:rPr lang="en-US" altLang="ko-KR" sz="125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’ </a:t>
            </a:r>
            <a:r>
              <a:rPr lang="ko-KR" altLang="en-US" sz="125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검색 후</a:t>
            </a:r>
            <a:r>
              <a:rPr lang="en-US" altLang="ko-KR" sz="125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 </a:t>
            </a:r>
            <a:r>
              <a:rPr lang="ko-KR" altLang="en-US" sz="125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앱 설치</a:t>
            </a:r>
            <a:endParaRPr lang="en-US" altLang="ko-KR" sz="1250" b="1" dirty="0">
              <a:solidFill>
                <a:schemeClr val="tx1"/>
              </a:solidFill>
              <a:latin typeface="나눔스퀘어OTF ExtraBold" panose="020B0600000101010101" pitchFamily="34" charset="-127"/>
              <a:ea typeface="나눔스퀘어OTF ExtraBold" panose="020B0600000101010101" pitchFamily="34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1054787" y="2100091"/>
            <a:ext cx="1414009" cy="36684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pic>
        <p:nvPicPr>
          <p:cNvPr id="34" name="그림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9606" y="9560535"/>
            <a:ext cx="1036138" cy="236946"/>
          </a:xfrm>
          <a:prstGeom prst="rect">
            <a:avLst/>
          </a:prstGeom>
        </p:spPr>
      </p:pic>
      <p:sp>
        <p:nvSpPr>
          <p:cNvPr id="25" name="타원 24"/>
          <p:cNvSpPr/>
          <p:nvPr/>
        </p:nvSpPr>
        <p:spPr>
          <a:xfrm>
            <a:off x="892673" y="5578628"/>
            <a:ext cx="235479" cy="2371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63" b="1" dirty="0"/>
              <a:t>2</a:t>
            </a:r>
          </a:p>
        </p:txBody>
      </p:sp>
      <p:sp>
        <p:nvSpPr>
          <p:cNvPr id="26" name="직사각형 25"/>
          <p:cNvSpPr/>
          <p:nvPr/>
        </p:nvSpPr>
        <p:spPr>
          <a:xfrm>
            <a:off x="763374" y="5543424"/>
            <a:ext cx="5264443" cy="3950709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27" name="TextBox 26"/>
          <p:cNvSpPr txBox="1"/>
          <p:nvPr/>
        </p:nvSpPr>
        <p:spPr>
          <a:xfrm>
            <a:off x="958417" y="8747905"/>
            <a:ext cx="4891070" cy="65383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3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- ‘</a:t>
            </a:r>
            <a:r>
              <a:rPr lang="ko-KR" altLang="en-US" sz="1300" b="1" dirty="0" err="1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아이돌보미</a:t>
            </a:r>
            <a:r>
              <a:rPr lang="ko-KR" altLang="en-US" sz="13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 시스템</a:t>
            </a:r>
            <a:r>
              <a:rPr lang="en-US" altLang="ko-KR" sz="13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‘ </a:t>
            </a:r>
            <a:r>
              <a:rPr lang="ko-KR" altLang="en-US" sz="13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홈페이지 회원가입</a:t>
            </a:r>
            <a:endParaRPr lang="en-US" altLang="ko-KR" sz="1300" b="1" dirty="0">
              <a:solidFill>
                <a:schemeClr val="tx1"/>
              </a:solidFill>
              <a:latin typeface="나눔스퀘어OTF ExtraBold" panose="020B0600000101010101" pitchFamily="34" charset="-127"/>
              <a:ea typeface="나눔스퀘어OTF ExtraBold" panose="020B0600000101010101" pitchFamily="34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3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- </a:t>
            </a:r>
            <a:r>
              <a:rPr lang="ko-KR" altLang="en-US" sz="13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회원가입 후 로그인</a:t>
            </a:r>
            <a:endParaRPr lang="en-US" altLang="ko-KR" sz="1300" b="1" dirty="0">
              <a:solidFill>
                <a:schemeClr val="tx1"/>
              </a:solidFill>
              <a:latin typeface="나눔스퀘어OTF ExtraBold" panose="020B0600000101010101" pitchFamily="34" charset="-127"/>
              <a:ea typeface="나눔스퀘어OTF ExtraBold" panose="020B0600000101010101" pitchFamily="34" charset="-127"/>
            </a:endParaRPr>
          </a:p>
        </p:txBody>
      </p:sp>
      <p:sp>
        <p:nvSpPr>
          <p:cNvPr id="24" name="아래쪽 화살표 23"/>
          <p:cNvSpPr/>
          <p:nvPr/>
        </p:nvSpPr>
        <p:spPr>
          <a:xfrm rot="3724570">
            <a:off x="5603538" y="7816557"/>
            <a:ext cx="222715" cy="298114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28" name="직사각형 27"/>
          <p:cNvSpPr/>
          <p:nvPr/>
        </p:nvSpPr>
        <p:spPr>
          <a:xfrm>
            <a:off x="4875846" y="8089695"/>
            <a:ext cx="674053" cy="27960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31" name="아래쪽 화살표 30"/>
          <p:cNvSpPr/>
          <p:nvPr/>
        </p:nvSpPr>
        <p:spPr>
          <a:xfrm rot="17364165">
            <a:off x="2240020" y="7424858"/>
            <a:ext cx="222715" cy="298114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32" name="직사각형 31"/>
          <p:cNvSpPr/>
          <p:nvPr/>
        </p:nvSpPr>
        <p:spPr>
          <a:xfrm>
            <a:off x="2576841" y="7521865"/>
            <a:ext cx="1704318" cy="52714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30" name="타원 29"/>
          <p:cNvSpPr/>
          <p:nvPr/>
        </p:nvSpPr>
        <p:spPr>
          <a:xfrm>
            <a:off x="5341022" y="7728466"/>
            <a:ext cx="235479" cy="23714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63" b="1" dirty="0"/>
              <a:t>1</a:t>
            </a:r>
          </a:p>
        </p:txBody>
      </p:sp>
      <p:sp>
        <p:nvSpPr>
          <p:cNvPr id="35" name="타원 34"/>
          <p:cNvSpPr/>
          <p:nvPr/>
        </p:nvSpPr>
        <p:spPr>
          <a:xfrm>
            <a:off x="2115898" y="7120176"/>
            <a:ext cx="235479" cy="23714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63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61015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A629E0DD-1A89-C0A2-B020-680B3001C8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008" y="913337"/>
            <a:ext cx="6016014" cy="3067353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5460" y="9385581"/>
            <a:ext cx="1643344" cy="375803"/>
          </a:xfrm>
          <a:prstGeom prst="rect">
            <a:avLst/>
          </a:prstGeom>
        </p:spPr>
      </p:pic>
      <p:sp>
        <p:nvSpPr>
          <p:cNvPr id="7" name="직사각형 6"/>
          <p:cNvSpPr/>
          <p:nvPr/>
        </p:nvSpPr>
        <p:spPr>
          <a:xfrm>
            <a:off x="280416" y="868537"/>
            <a:ext cx="6315456" cy="3872447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8" name="TextBox 7"/>
          <p:cNvSpPr txBox="1"/>
          <p:nvPr/>
        </p:nvSpPr>
        <p:spPr>
          <a:xfrm>
            <a:off x="457200" y="4174147"/>
            <a:ext cx="5955631" cy="30553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altLang="ko-KR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- </a:t>
            </a:r>
            <a:r>
              <a:rPr lang="ko-KR" altLang="en-US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홈페이지 상단 →</a:t>
            </a:r>
            <a:r>
              <a:rPr lang="en-US" altLang="ko-KR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 [</a:t>
            </a:r>
            <a:r>
              <a:rPr lang="ko-KR" altLang="en-US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교육 및 모집</a:t>
            </a:r>
            <a:r>
              <a:rPr lang="en-US" altLang="ko-KR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] </a:t>
            </a:r>
            <a:r>
              <a:rPr lang="ko-KR" altLang="en-US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→</a:t>
            </a:r>
            <a:r>
              <a:rPr lang="en-US" altLang="ko-KR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 [</a:t>
            </a:r>
            <a:r>
              <a:rPr lang="ko-KR" altLang="en-US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모집공고</a:t>
            </a:r>
            <a:r>
              <a:rPr lang="en-US" altLang="ko-KR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]</a:t>
            </a:r>
            <a:r>
              <a:rPr lang="ko-KR" altLang="en-US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 클릭</a:t>
            </a:r>
            <a:endParaRPr lang="en-US" altLang="ko-KR" sz="1400" b="1" dirty="0">
              <a:solidFill>
                <a:schemeClr val="tx1"/>
              </a:solidFill>
              <a:latin typeface="나눔스퀘어OTF ExtraBold" panose="020B0600000101010101" pitchFamily="34" charset="-127"/>
              <a:ea typeface="나눔스퀘어OTF ExtraBold" panose="020B0600000101010101" pitchFamily="34" charset="-127"/>
            </a:endParaRPr>
          </a:p>
        </p:txBody>
      </p:sp>
      <p:sp>
        <p:nvSpPr>
          <p:cNvPr id="6" name="타원 5"/>
          <p:cNvSpPr/>
          <p:nvPr/>
        </p:nvSpPr>
        <p:spPr>
          <a:xfrm>
            <a:off x="340399" y="906290"/>
            <a:ext cx="256798" cy="2543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63" b="1" dirty="0"/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27520" y="162804"/>
            <a:ext cx="2673079" cy="5462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ko-KR" altLang="en-US" sz="1400" dirty="0">
                <a:ln w="0"/>
                <a:latin typeface="넥슨Lv1고딕 OTF Bold" panose="00000800000000000000" pitchFamily="50" charset="-127"/>
                <a:ea typeface="넥슨Lv1고딕 OTF Bold" panose="00000800000000000000" pitchFamily="50" charset="-127"/>
              </a:rPr>
              <a:t>괴산군가족센터</a:t>
            </a:r>
            <a:endParaRPr lang="en-US" altLang="ko-KR" sz="1400" dirty="0">
              <a:ln w="0"/>
              <a:latin typeface="넥슨Lv1고딕 OTF Bold" panose="00000800000000000000" pitchFamily="50" charset="-127"/>
              <a:ea typeface="넥슨Lv1고딕 OTF Bold" panose="00000800000000000000" pitchFamily="50" charset="-127"/>
            </a:endParaRPr>
          </a:p>
          <a:p>
            <a:pPr algn="ctr">
              <a:lnSpc>
                <a:spcPct val="110000"/>
              </a:lnSpc>
            </a:pPr>
            <a:r>
              <a:rPr lang="ko-KR" altLang="en-US" sz="1400" dirty="0" err="1">
                <a:ln w="0"/>
                <a:latin typeface="넥슨Lv1고딕 OTF Bold" panose="00000800000000000000" pitchFamily="50" charset="-127"/>
                <a:ea typeface="넥슨Lv1고딕 OTF Bold" panose="00000800000000000000" pitchFamily="50" charset="-127"/>
              </a:rPr>
              <a:t>아이돌보미</a:t>
            </a:r>
            <a:r>
              <a:rPr lang="ko-KR" altLang="en-US" sz="1400" dirty="0">
                <a:ln w="0"/>
                <a:latin typeface="넥슨Lv1고딕 OTF Bold" panose="00000800000000000000" pitchFamily="50" charset="-127"/>
                <a:ea typeface="넥슨Lv1고딕 OTF Bold" panose="00000800000000000000" pitchFamily="50" charset="-127"/>
              </a:rPr>
              <a:t> 지원 방법</a:t>
            </a:r>
          </a:p>
        </p:txBody>
      </p:sp>
      <p:sp>
        <p:nvSpPr>
          <p:cNvPr id="10" name="아래쪽 화살표 9"/>
          <p:cNvSpPr/>
          <p:nvPr/>
        </p:nvSpPr>
        <p:spPr>
          <a:xfrm rot="3724570">
            <a:off x="4681178" y="803413"/>
            <a:ext cx="238842" cy="32510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11" name="직사각형 10"/>
          <p:cNvSpPr/>
          <p:nvPr/>
        </p:nvSpPr>
        <p:spPr>
          <a:xfrm>
            <a:off x="3832019" y="993354"/>
            <a:ext cx="753004" cy="32351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15" name="직사각형 14"/>
          <p:cNvSpPr/>
          <p:nvPr/>
        </p:nvSpPr>
        <p:spPr>
          <a:xfrm>
            <a:off x="280416" y="4934440"/>
            <a:ext cx="6310710" cy="4293781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18" name="TextBox 17"/>
          <p:cNvSpPr txBox="1"/>
          <p:nvPr/>
        </p:nvSpPr>
        <p:spPr>
          <a:xfrm>
            <a:off x="427008" y="8406007"/>
            <a:ext cx="6016014" cy="3151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ko-KR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- [</a:t>
            </a:r>
            <a:r>
              <a:rPr lang="ko-KR" altLang="en-US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지역</a:t>
            </a:r>
            <a:r>
              <a:rPr lang="en-US" altLang="ko-KR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 </a:t>
            </a:r>
            <a:r>
              <a:rPr lang="ko-KR" altLang="en-US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전체</a:t>
            </a:r>
            <a:r>
              <a:rPr lang="en-US" altLang="ko-KR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]</a:t>
            </a:r>
            <a:r>
              <a:rPr lang="ko-KR" altLang="en-US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 → </a:t>
            </a:r>
            <a:r>
              <a:rPr lang="en-US" altLang="ko-KR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[</a:t>
            </a:r>
            <a:r>
              <a:rPr lang="ko-KR" altLang="en-US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충청북도</a:t>
            </a:r>
            <a:r>
              <a:rPr lang="en-US" altLang="ko-KR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] </a:t>
            </a:r>
            <a:r>
              <a:rPr lang="ko-KR" altLang="en-US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선택</a:t>
            </a:r>
            <a:endParaRPr lang="en-US" altLang="ko-KR" sz="1400" b="1" dirty="0">
              <a:solidFill>
                <a:schemeClr val="tx1"/>
              </a:solidFill>
              <a:latin typeface="나눔스퀘어OTF ExtraBold" panose="020B0600000101010101" pitchFamily="34" charset="-127"/>
              <a:ea typeface="나눔스퀘어OTF ExtraBold" panose="020B0600000101010101" pitchFamily="34" charset="-127"/>
            </a:endParaRPr>
          </a:p>
        </p:txBody>
      </p:sp>
      <p:sp>
        <p:nvSpPr>
          <p:cNvPr id="20" name="타원 19"/>
          <p:cNvSpPr/>
          <p:nvPr/>
        </p:nvSpPr>
        <p:spPr>
          <a:xfrm>
            <a:off x="311900" y="4979586"/>
            <a:ext cx="289242" cy="2562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63" b="1" dirty="0"/>
              <a:t>4</a:t>
            </a:r>
          </a:p>
        </p:txBody>
      </p:sp>
      <p:sp>
        <p:nvSpPr>
          <p:cNvPr id="26" name="직사각형 25"/>
          <p:cNvSpPr/>
          <p:nvPr/>
        </p:nvSpPr>
        <p:spPr>
          <a:xfrm>
            <a:off x="647997" y="7302500"/>
            <a:ext cx="921778" cy="18887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27" name="아래쪽 화살표 26"/>
          <p:cNvSpPr/>
          <p:nvPr/>
        </p:nvSpPr>
        <p:spPr>
          <a:xfrm rot="3724570">
            <a:off x="1473224" y="7164159"/>
            <a:ext cx="355220" cy="32509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F7F4209-322F-1D2A-0119-6760D2DE62A8}"/>
              </a:ext>
            </a:extLst>
          </p:cNvPr>
          <p:cNvSpPr txBox="1"/>
          <p:nvPr/>
        </p:nvSpPr>
        <p:spPr>
          <a:xfrm>
            <a:off x="427008" y="8801610"/>
            <a:ext cx="6016014" cy="3151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ko-KR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- [</a:t>
            </a:r>
            <a:r>
              <a:rPr lang="ko-KR" altLang="en-US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모집상태</a:t>
            </a:r>
            <a:r>
              <a:rPr lang="en-US" altLang="ko-KR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 </a:t>
            </a:r>
            <a:r>
              <a:rPr lang="ko-KR" altLang="en-US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전체</a:t>
            </a:r>
            <a:r>
              <a:rPr lang="en-US" altLang="ko-KR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]</a:t>
            </a:r>
            <a:r>
              <a:rPr lang="ko-KR" altLang="en-US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 → </a:t>
            </a:r>
            <a:r>
              <a:rPr lang="en-US" altLang="ko-KR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[</a:t>
            </a:r>
            <a:r>
              <a:rPr lang="ko-KR" altLang="en-US" sz="1400" b="1" dirty="0" err="1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모집중</a:t>
            </a:r>
            <a:r>
              <a:rPr lang="en-US" altLang="ko-KR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] </a:t>
            </a:r>
            <a:r>
              <a:rPr lang="ko-KR" altLang="en-US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선택</a:t>
            </a:r>
            <a:endParaRPr lang="en-US" altLang="ko-KR" sz="1400" b="1" dirty="0">
              <a:solidFill>
                <a:schemeClr val="tx1"/>
              </a:solidFill>
              <a:latin typeface="나눔스퀘어OTF ExtraBold" panose="020B0600000101010101" pitchFamily="34" charset="-127"/>
              <a:ea typeface="나눔스퀘어OTF ExtraBold" panose="020B0600000101010101" pitchFamily="34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FBBFAC19-B8B0-94BB-39FF-960564B5D2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399" y="4979585"/>
            <a:ext cx="6205702" cy="3314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902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2405" y="9545799"/>
            <a:ext cx="1270430" cy="29052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127521" y="110385"/>
            <a:ext cx="2547792" cy="5209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ko-KR" altLang="en-US" sz="1300" dirty="0">
                <a:ln w="0"/>
                <a:latin typeface="넥슨Lv1고딕 OTF Bold" panose="00000800000000000000" pitchFamily="50" charset="-127"/>
                <a:ea typeface="넥슨Lv1고딕 OTF Bold" panose="00000800000000000000" pitchFamily="50" charset="-127"/>
              </a:rPr>
              <a:t>괴산군가족센터</a:t>
            </a:r>
            <a:endParaRPr lang="en-US" altLang="ko-KR" sz="1300" dirty="0">
              <a:ln w="0"/>
              <a:latin typeface="넥슨Lv1고딕 OTF Bold" panose="00000800000000000000" pitchFamily="50" charset="-127"/>
              <a:ea typeface="넥슨Lv1고딕 OTF Bold" panose="00000800000000000000" pitchFamily="50" charset="-127"/>
            </a:endParaRPr>
          </a:p>
          <a:p>
            <a:pPr algn="ctr">
              <a:lnSpc>
                <a:spcPct val="110000"/>
              </a:lnSpc>
            </a:pPr>
            <a:r>
              <a:rPr lang="ko-KR" altLang="en-US" sz="1300" dirty="0" err="1">
                <a:ln w="0"/>
                <a:latin typeface="넥슨Lv1고딕 OTF Bold" panose="00000800000000000000" pitchFamily="50" charset="-127"/>
                <a:ea typeface="넥슨Lv1고딕 OTF Bold" panose="00000800000000000000" pitchFamily="50" charset="-127"/>
              </a:rPr>
              <a:t>아이돌보미</a:t>
            </a:r>
            <a:r>
              <a:rPr lang="ko-KR" altLang="en-US" sz="1300" dirty="0">
                <a:ln w="0"/>
                <a:latin typeface="넥슨Lv1고딕 OTF Bold" panose="00000800000000000000" pitchFamily="50" charset="-127"/>
                <a:ea typeface="넥슨Lv1고딕 OTF Bold" panose="00000800000000000000" pitchFamily="50" charset="-127"/>
              </a:rPr>
              <a:t> 지원 방법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517360" y="4954915"/>
            <a:ext cx="5859379" cy="4518487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18" name="TextBox 17"/>
          <p:cNvSpPr txBox="1"/>
          <p:nvPr/>
        </p:nvSpPr>
        <p:spPr>
          <a:xfrm>
            <a:off x="635692" y="8907585"/>
            <a:ext cx="5414503" cy="35503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138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- </a:t>
            </a:r>
            <a:r>
              <a:rPr lang="ko-KR" altLang="en-US" sz="1138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공고 화면에서 하단에 있는 </a:t>
            </a:r>
            <a:r>
              <a:rPr lang="en-US" altLang="ko-KR" sz="1138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‘</a:t>
            </a:r>
            <a:r>
              <a:rPr lang="ko-KR" altLang="en-US" sz="1138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지원신청</a:t>
            </a:r>
            <a:r>
              <a:rPr lang="en-US" altLang="ko-KR" sz="1138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’ </a:t>
            </a:r>
            <a:r>
              <a:rPr lang="ko-KR" altLang="en-US" sz="1138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클릭</a:t>
            </a:r>
            <a:endParaRPr lang="en-US" altLang="ko-KR" sz="1138" b="1" dirty="0">
              <a:solidFill>
                <a:schemeClr val="tx1"/>
              </a:solidFill>
              <a:latin typeface="나눔스퀘어OTF ExtraBold" panose="020B0600000101010101" pitchFamily="34" charset="-127"/>
              <a:ea typeface="나눔스퀘어OTF ExtraBold" panose="020B0600000101010101" pitchFamily="34" charset="-127"/>
            </a:endParaRPr>
          </a:p>
        </p:txBody>
      </p:sp>
      <p:sp>
        <p:nvSpPr>
          <p:cNvPr id="20" name="타원 19"/>
          <p:cNvSpPr/>
          <p:nvPr/>
        </p:nvSpPr>
        <p:spPr>
          <a:xfrm>
            <a:off x="538141" y="4970622"/>
            <a:ext cx="268556" cy="2447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63" b="1" dirty="0"/>
              <a:t>6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529392" y="784833"/>
            <a:ext cx="5859379" cy="4047198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8" name="TextBox 7"/>
          <p:cNvSpPr txBox="1"/>
          <p:nvPr/>
        </p:nvSpPr>
        <p:spPr>
          <a:xfrm>
            <a:off x="608415" y="4053636"/>
            <a:ext cx="5720199" cy="61773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138" spc="50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- </a:t>
            </a:r>
            <a:r>
              <a:rPr lang="ko-KR" altLang="en-US" sz="1138" spc="50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지원신청 후에는 합격 또는 불합격 여부가 확정되기 전까지 다른 지역의 모집 공고에 지원하실</a:t>
            </a:r>
            <a:r>
              <a:rPr lang="en-US" altLang="ko-KR" sz="1138" spc="50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 </a:t>
            </a:r>
            <a:r>
              <a:rPr lang="ko-KR" altLang="en-US" sz="1138" spc="50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수 없으니 모집 기관을 잘 확인하시고 지원해주시기 바랍니다</a:t>
            </a:r>
            <a:r>
              <a:rPr lang="en-US" altLang="ko-KR" sz="1138" spc="50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.</a:t>
            </a:r>
            <a:endParaRPr lang="en-US" altLang="ko-KR" sz="1138" b="1" spc="50" dirty="0">
              <a:solidFill>
                <a:schemeClr val="tx1"/>
              </a:solidFill>
              <a:latin typeface="나눔스퀘어OTF ExtraBold" panose="020B0600000101010101" pitchFamily="34" charset="-127"/>
              <a:ea typeface="나눔스퀘어OTF ExtraBold" panose="020B0600000101010101" pitchFamily="34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8415" y="3567810"/>
            <a:ext cx="5720199" cy="3211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138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- ‘[</a:t>
            </a:r>
            <a:r>
              <a:rPr lang="ko-KR" altLang="en-US" sz="1138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괴산군</a:t>
            </a:r>
            <a:r>
              <a:rPr lang="en-US" altLang="ko-KR" sz="1138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]2024</a:t>
            </a:r>
            <a:r>
              <a:rPr lang="ko-KR" altLang="en-US" sz="1138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년 </a:t>
            </a:r>
            <a:r>
              <a:rPr lang="ko-KR" altLang="en-US" sz="1138" b="1" dirty="0" err="1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아이돌보미</a:t>
            </a:r>
            <a:r>
              <a:rPr lang="ko-KR" altLang="en-US" sz="1138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 수시모집 </a:t>
            </a:r>
            <a:r>
              <a:rPr lang="en-US" altLang="ko-KR" sz="1138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1</a:t>
            </a:r>
            <a:r>
              <a:rPr lang="ko-KR" altLang="en-US" sz="1138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차</a:t>
            </a:r>
            <a:r>
              <a:rPr lang="en-US" altLang="ko-KR" sz="1138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’</a:t>
            </a:r>
            <a:r>
              <a:rPr lang="ko-KR" altLang="en-US" sz="1138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 클릭</a:t>
            </a:r>
            <a:endParaRPr lang="en-US" altLang="ko-KR" sz="1138" b="1" dirty="0">
              <a:solidFill>
                <a:schemeClr val="tx1"/>
              </a:solidFill>
              <a:latin typeface="나눔스퀘어OTF ExtraBold" panose="020B0600000101010101" pitchFamily="34" charset="-127"/>
              <a:ea typeface="나눔스퀘어OTF ExtraBold" panose="020B0600000101010101" pitchFamily="34" charset="-127"/>
            </a:endParaRPr>
          </a:p>
        </p:txBody>
      </p:sp>
      <p:sp>
        <p:nvSpPr>
          <p:cNvPr id="6" name="타원 5"/>
          <p:cNvSpPr/>
          <p:nvPr/>
        </p:nvSpPr>
        <p:spPr>
          <a:xfrm>
            <a:off x="560286" y="791415"/>
            <a:ext cx="245938" cy="2447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63" b="1" dirty="0"/>
              <a:t>5</a:t>
            </a:r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 rotWithShape="1">
          <a:blip r:embed="rId3"/>
          <a:srcRect l="30383" t="73528" r="15126" b="11385"/>
          <a:stretch/>
        </p:blipFill>
        <p:spPr>
          <a:xfrm>
            <a:off x="549365" y="7844589"/>
            <a:ext cx="5799221" cy="924102"/>
          </a:xfrm>
          <a:prstGeom prst="rect">
            <a:avLst/>
          </a:prstGeom>
        </p:spPr>
      </p:pic>
      <p:sp>
        <p:nvSpPr>
          <p:cNvPr id="22" name="직사각형 21"/>
          <p:cNvSpPr/>
          <p:nvPr/>
        </p:nvSpPr>
        <p:spPr>
          <a:xfrm>
            <a:off x="2848473" y="8370887"/>
            <a:ext cx="1095415" cy="357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23" name="아래쪽 화살표 22"/>
          <p:cNvSpPr/>
          <p:nvPr/>
        </p:nvSpPr>
        <p:spPr>
          <a:xfrm rot="2515145">
            <a:off x="3938998" y="8051955"/>
            <a:ext cx="251042" cy="311355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22E09730-043A-D19B-7126-A3528C4AD8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0286" y="1051921"/>
            <a:ext cx="5759574" cy="2384042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2AD34BD3-2A19-1ABD-DCEC-E33C0EAF64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14" y="5231128"/>
            <a:ext cx="5711445" cy="352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43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B5B7A7D6-CB4D-8CBC-C5F8-4171E396FB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767" y="4931289"/>
            <a:ext cx="5864465" cy="2929896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628EC548-C275-F43C-5D30-85718FB9BBC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168" y="726854"/>
            <a:ext cx="5916064" cy="2482622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7946" y="9543243"/>
            <a:ext cx="1164367" cy="26627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135756" y="66766"/>
            <a:ext cx="2547792" cy="49859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ko-KR" altLang="en-US" sz="1200" dirty="0">
                <a:ln w="0"/>
                <a:latin typeface="넥슨Lv1고딕 OTF Bold" panose="00000800000000000000" pitchFamily="50" charset="-127"/>
                <a:ea typeface="넥슨Lv1고딕 OTF Bold" panose="00000800000000000000" pitchFamily="50" charset="-127"/>
              </a:rPr>
              <a:t>괴산군가족센터</a:t>
            </a:r>
            <a:endParaRPr lang="en-US" altLang="ko-KR" sz="1200" dirty="0">
              <a:ln w="0"/>
              <a:latin typeface="넥슨Lv1고딕 OTF Bold" panose="00000800000000000000" pitchFamily="50" charset="-127"/>
              <a:ea typeface="넥슨Lv1고딕 OTF Bold" panose="00000800000000000000" pitchFamily="50" charset="-127"/>
            </a:endParaRPr>
          </a:p>
          <a:p>
            <a:pPr algn="ctr">
              <a:lnSpc>
                <a:spcPct val="110000"/>
              </a:lnSpc>
            </a:pPr>
            <a:r>
              <a:rPr lang="ko-KR" altLang="en-US" sz="1200" dirty="0" err="1">
                <a:ln w="0"/>
                <a:latin typeface="넥슨Lv1고딕 OTF Bold" panose="00000800000000000000" pitchFamily="50" charset="-127"/>
                <a:ea typeface="넥슨Lv1고딕 OTF Bold" panose="00000800000000000000" pitchFamily="50" charset="-127"/>
              </a:rPr>
              <a:t>아이돌보미</a:t>
            </a:r>
            <a:r>
              <a:rPr lang="ko-KR" altLang="en-US" sz="1200" dirty="0">
                <a:ln w="0"/>
                <a:latin typeface="넥슨Lv1고딕 OTF Bold" panose="00000800000000000000" pitchFamily="50" charset="-127"/>
                <a:ea typeface="넥슨Lv1고딕 OTF Bold" panose="00000800000000000000" pitchFamily="50" charset="-127"/>
              </a:rPr>
              <a:t> 지원 방법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445168" y="606429"/>
            <a:ext cx="5991727" cy="418056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19" name="TextBox 18"/>
          <p:cNvSpPr txBox="1"/>
          <p:nvPr/>
        </p:nvSpPr>
        <p:spPr>
          <a:xfrm>
            <a:off x="822544" y="3223704"/>
            <a:ext cx="5242053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- </a:t>
            </a:r>
            <a:r>
              <a:rPr lang="ko-KR" altLang="en-US" sz="12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 주소 검색 후 본인 주소 입력 </a:t>
            </a:r>
            <a:endParaRPr lang="en-US" altLang="ko-KR" sz="1200" b="1" dirty="0">
              <a:solidFill>
                <a:schemeClr val="tx1"/>
              </a:solidFill>
              <a:latin typeface="나눔스퀘어OTF ExtraBold" panose="020B0600000101010101" pitchFamily="34" charset="-127"/>
              <a:ea typeface="나눔스퀘어OTF ExtraBold" panose="020B0600000101010101" pitchFamily="34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445168" y="4848851"/>
            <a:ext cx="5991727" cy="4631503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1463" dirty="0"/>
          </a:p>
        </p:txBody>
      </p:sp>
      <p:sp>
        <p:nvSpPr>
          <p:cNvPr id="6" name="타원 5"/>
          <p:cNvSpPr/>
          <p:nvPr/>
        </p:nvSpPr>
        <p:spPr>
          <a:xfrm>
            <a:off x="496768" y="618607"/>
            <a:ext cx="245938" cy="2447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63" b="1" dirty="0"/>
              <a:t>7</a:t>
            </a:r>
          </a:p>
        </p:txBody>
      </p:sp>
      <p:sp>
        <p:nvSpPr>
          <p:cNvPr id="27" name="직사각형 26"/>
          <p:cNvSpPr/>
          <p:nvPr/>
        </p:nvSpPr>
        <p:spPr>
          <a:xfrm>
            <a:off x="5173894" y="1699036"/>
            <a:ext cx="526256" cy="23986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28" name="아래쪽 화살표 27"/>
          <p:cNvSpPr/>
          <p:nvPr/>
        </p:nvSpPr>
        <p:spPr>
          <a:xfrm rot="2515145">
            <a:off x="5694682" y="1435181"/>
            <a:ext cx="203053" cy="26693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29" name="직사각형 28"/>
          <p:cNvSpPr/>
          <p:nvPr/>
        </p:nvSpPr>
        <p:spPr>
          <a:xfrm>
            <a:off x="1713221" y="2088732"/>
            <a:ext cx="1122164" cy="23986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30" name="아래쪽 화살표 29"/>
          <p:cNvSpPr/>
          <p:nvPr/>
        </p:nvSpPr>
        <p:spPr>
          <a:xfrm rot="2515145">
            <a:off x="2860169" y="1864946"/>
            <a:ext cx="203053" cy="26693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31" name="타원 30"/>
          <p:cNvSpPr/>
          <p:nvPr/>
        </p:nvSpPr>
        <p:spPr>
          <a:xfrm>
            <a:off x="5150446" y="1403245"/>
            <a:ext cx="240910" cy="24585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381" b="1" dirty="0"/>
              <a:t>①</a:t>
            </a:r>
            <a:endParaRPr lang="en-US" altLang="ko-KR" sz="1381" b="1" dirty="0"/>
          </a:p>
        </p:txBody>
      </p:sp>
      <p:sp>
        <p:nvSpPr>
          <p:cNvPr id="33" name="타원 32"/>
          <p:cNvSpPr/>
          <p:nvPr/>
        </p:nvSpPr>
        <p:spPr>
          <a:xfrm>
            <a:off x="2645809" y="1922280"/>
            <a:ext cx="240910" cy="24585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381" b="1" dirty="0"/>
              <a:t>②</a:t>
            </a:r>
            <a:endParaRPr lang="en-US" altLang="ko-KR" sz="1381" b="1" dirty="0"/>
          </a:p>
        </p:txBody>
      </p:sp>
      <p:sp>
        <p:nvSpPr>
          <p:cNvPr id="34" name="직사각형 33"/>
          <p:cNvSpPr/>
          <p:nvPr/>
        </p:nvSpPr>
        <p:spPr>
          <a:xfrm>
            <a:off x="1694460" y="2434268"/>
            <a:ext cx="239910" cy="23986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35" name="아래쪽 화살표 34"/>
          <p:cNvSpPr/>
          <p:nvPr/>
        </p:nvSpPr>
        <p:spPr>
          <a:xfrm rot="14991300">
            <a:off x="1451428" y="2667028"/>
            <a:ext cx="203053" cy="26693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36" name="타원 35"/>
          <p:cNvSpPr/>
          <p:nvPr/>
        </p:nvSpPr>
        <p:spPr>
          <a:xfrm>
            <a:off x="1449751" y="2408529"/>
            <a:ext cx="240910" cy="24585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381" b="1" dirty="0"/>
              <a:t>③</a:t>
            </a:r>
            <a:endParaRPr lang="en-US" altLang="ko-KR" sz="1381" b="1" dirty="0"/>
          </a:p>
        </p:txBody>
      </p:sp>
      <p:sp>
        <p:nvSpPr>
          <p:cNvPr id="37" name="직사각형 36"/>
          <p:cNvSpPr/>
          <p:nvPr/>
        </p:nvSpPr>
        <p:spPr>
          <a:xfrm>
            <a:off x="4178227" y="2693004"/>
            <a:ext cx="668610" cy="2754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38" name="아래쪽 화살표 37"/>
          <p:cNvSpPr/>
          <p:nvPr/>
        </p:nvSpPr>
        <p:spPr>
          <a:xfrm rot="2515145">
            <a:off x="4814448" y="2556165"/>
            <a:ext cx="203053" cy="26693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39" name="타원 38"/>
          <p:cNvSpPr/>
          <p:nvPr/>
        </p:nvSpPr>
        <p:spPr>
          <a:xfrm>
            <a:off x="4540466" y="2537710"/>
            <a:ext cx="240910" cy="24585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381" b="1" dirty="0"/>
              <a:t>④</a:t>
            </a:r>
            <a:endParaRPr lang="en-US" altLang="ko-KR" sz="1381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822544" y="3607759"/>
            <a:ext cx="5242053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- </a:t>
            </a:r>
            <a:r>
              <a:rPr lang="ko-KR" altLang="en-US" sz="12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 </a:t>
            </a:r>
            <a:r>
              <a:rPr lang="ko-KR" altLang="en-US" sz="1200" b="1" dirty="0" err="1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양육경험</a:t>
            </a:r>
            <a:r>
              <a:rPr lang="ko-KR" altLang="en-US" sz="12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 작성</a:t>
            </a:r>
            <a:endParaRPr lang="en-US" altLang="ko-KR" sz="1200" b="1" dirty="0">
              <a:solidFill>
                <a:schemeClr val="tx1"/>
              </a:solidFill>
              <a:latin typeface="나눔스퀘어OTF ExtraBold" panose="020B0600000101010101" pitchFamily="34" charset="-127"/>
              <a:ea typeface="나눔스퀘어OTF ExtraBold" panose="020B0600000101010101" pitchFamily="34" charset="-127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16298" y="3994188"/>
            <a:ext cx="5242053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-  </a:t>
            </a:r>
            <a:r>
              <a:rPr lang="ko-KR" altLang="en-US" sz="12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개인정보의 수집 및 이용</a:t>
            </a:r>
            <a:r>
              <a:rPr lang="en-US" altLang="ko-KR" sz="12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, </a:t>
            </a:r>
            <a:r>
              <a:rPr lang="ko-KR" altLang="en-US" sz="12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제 </a:t>
            </a:r>
            <a:r>
              <a:rPr lang="en-US" altLang="ko-KR" sz="12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3</a:t>
            </a:r>
            <a:r>
              <a:rPr lang="ko-KR" altLang="en-US" sz="12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자 제공에 대한 동의 체크 </a:t>
            </a:r>
            <a:endParaRPr lang="en-US" altLang="ko-KR" sz="1200" b="1" dirty="0">
              <a:solidFill>
                <a:schemeClr val="tx1"/>
              </a:solidFill>
              <a:latin typeface="나눔스퀘어OTF ExtraBold" panose="020B0600000101010101" pitchFamily="34" charset="-127"/>
              <a:ea typeface="나눔스퀘어OTF ExtraBold" panose="020B0600000101010101" pitchFamily="34" charset="-127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814392" y="4375374"/>
            <a:ext cx="5242053" cy="3332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b="1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-  </a:t>
            </a:r>
            <a:r>
              <a:rPr lang="ko-KR" altLang="en-US" sz="1200" b="1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실명인증 </a:t>
            </a:r>
            <a:endParaRPr lang="en-US" altLang="ko-KR" sz="1200" b="1" dirty="0">
              <a:solidFill>
                <a:schemeClr val="tx1"/>
              </a:solidFill>
              <a:latin typeface="나눔스퀘어OTF ExtraBold" panose="020B0600000101010101" pitchFamily="34" charset="-127"/>
              <a:ea typeface="나눔스퀘어OTF ExtraBold" panose="020B0600000101010101" pitchFamily="34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42705" y="7924074"/>
            <a:ext cx="5350145" cy="3336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- </a:t>
            </a:r>
            <a:r>
              <a:rPr lang="ko-KR" altLang="en-US" sz="12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추가 버튼 클릭 후 서류 첨부</a:t>
            </a:r>
            <a:endParaRPr lang="en-US" altLang="ko-KR" sz="1200" b="1" dirty="0">
              <a:solidFill>
                <a:schemeClr val="tx1"/>
              </a:solidFill>
              <a:latin typeface="나눔스퀘어OTF ExtraBold" panose="020B0600000101010101" pitchFamily="34" charset="-127"/>
              <a:ea typeface="나눔스퀘어OTF ExtraBold" panose="020B0600000101010101" pitchFamily="34" charset="-127"/>
            </a:endParaRPr>
          </a:p>
        </p:txBody>
      </p:sp>
      <p:sp>
        <p:nvSpPr>
          <p:cNvPr id="20" name="타원 19"/>
          <p:cNvSpPr/>
          <p:nvPr/>
        </p:nvSpPr>
        <p:spPr>
          <a:xfrm>
            <a:off x="767215" y="4872119"/>
            <a:ext cx="245938" cy="2447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63" b="1" dirty="0"/>
              <a:t>8</a:t>
            </a:r>
          </a:p>
        </p:txBody>
      </p:sp>
      <p:sp>
        <p:nvSpPr>
          <p:cNvPr id="44" name="직사각형 43"/>
          <p:cNvSpPr/>
          <p:nvPr/>
        </p:nvSpPr>
        <p:spPr>
          <a:xfrm>
            <a:off x="4959846" y="5058314"/>
            <a:ext cx="368760" cy="21256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50" name="TextBox 49"/>
          <p:cNvSpPr txBox="1"/>
          <p:nvPr/>
        </p:nvSpPr>
        <p:spPr>
          <a:xfrm>
            <a:off x="742706" y="8342763"/>
            <a:ext cx="5341252" cy="3336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- </a:t>
            </a:r>
            <a:r>
              <a:rPr lang="ko-KR" altLang="en-US" sz="12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자기소개서 </a:t>
            </a:r>
            <a:r>
              <a:rPr lang="en-US" altLang="ko-KR" sz="12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300</a:t>
            </a:r>
            <a:r>
              <a:rPr lang="ko-KR" altLang="en-US" sz="12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자 이내 작성</a:t>
            </a:r>
            <a:endParaRPr lang="en-US" altLang="ko-KR" sz="1200" b="1" dirty="0">
              <a:solidFill>
                <a:schemeClr val="tx1"/>
              </a:solidFill>
              <a:latin typeface="나눔스퀘어OTF ExtraBold" panose="020B0600000101010101" pitchFamily="34" charset="-127"/>
              <a:ea typeface="나눔스퀘어OTF ExtraBold" panose="020B0600000101010101" pitchFamily="34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36C87B4-1EF2-6C78-6258-963AE86179B5}"/>
              </a:ext>
            </a:extLst>
          </p:cNvPr>
          <p:cNvSpPr txBox="1"/>
          <p:nvPr/>
        </p:nvSpPr>
        <p:spPr>
          <a:xfrm>
            <a:off x="742706" y="8708899"/>
            <a:ext cx="5341252" cy="3336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- 2024</a:t>
            </a:r>
            <a:r>
              <a:rPr lang="ko-KR" altLang="en-US" sz="12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년 괴산군 </a:t>
            </a:r>
            <a:r>
              <a:rPr lang="ko-KR" altLang="en-US" sz="1200" b="1" dirty="0" err="1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아이돌보미</a:t>
            </a:r>
            <a:r>
              <a:rPr lang="ko-KR" altLang="en-US" sz="12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 수시모집 서류 첨부함</a:t>
            </a:r>
            <a:r>
              <a:rPr lang="en-US" altLang="ko-KR" sz="12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(</a:t>
            </a:r>
            <a:r>
              <a:rPr lang="ko-KR" altLang="en-US" sz="12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한글파일</a:t>
            </a:r>
            <a:r>
              <a:rPr lang="en-US" altLang="ko-KR" sz="12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586F440-62B4-DBC5-51E5-DC9B7D49B34C}"/>
              </a:ext>
            </a:extLst>
          </p:cNvPr>
          <p:cNvSpPr txBox="1"/>
          <p:nvPr/>
        </p:nvSpPr>
        <p:spPr>
          <a:xfrm>
            <a:off x="742706" y="9093113"/>
            <a:ext cx="5341252" cy="3336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- </a:t>
            </a:r>
            <a:r>
              <a:rPr lang="ko-KR" altLang="en-US" sz="1200" b="1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rPr>
              <a:t>등록 클릭</a:t>
            </a:r>
            <a:endParaRPr lang="en-US" altLang="ko-KR" sz="1200" b="1" dirty="0">
              <a:solidFill>
                <a:schemeClr val="tx1"/>
              </a:solidFill>
              <a:latin typeface="나눔스퀘어OTF ExtraBold" panose="020B0600000101010101" pitchFamily="34" charset="-127"/>
              <a:ea typeface="나눔스퀘어OTF ExtraBold" panose="020B0600000101010101" pitchFamily="34" charset="-127"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909221F4-8F07-C32C-C270-37C4F21B4439}"/>
              </a:ext>
            </a:extLst>
          </p:cNvPr>
          <p:cNvSpPr/>
          <p:nvPr/>
        </p:nvSpPr>
        <p:spPr>
          <a:xfrm>
            <a:off x="4274363" y="6997187"/>
            <a:ext cx="368760" cy="21256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F75D951D-74FA-0474-CEB0-B69735254DFD}"/>
              </a:ext>
            </a:extLst>
          </p:cNvPr>
          <p:cNvSpPr/>
          <p:nvPr/>
        </p:nvSpPr>
        <p:spPr>
          <a:xfrm>
            <a:off x="3258363" y="7494702"/>
            <a:ext cx="368760" cy="21256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/>
          </a:p>
        </p:txBody>
      </p:sp>
    </p:spTree>
    <p:extLst>
      <p:ext uri="{BB962C8B-B14F-4D97-AF65-F5344CB8AC3E}">
        <p14:creationId xmlns:p14="http://schemas.microsoft.com/office/powerpoint/2010/main" val="1043395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9277" y="9306959"/>
            <a:ext cx="1671461" cy="38223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135759" y="210816"/>
            <a:ext cx="2547792" cy="56630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ko-KR" altLang="en-US" sz="1400" dirty="0">
                <a:ln w="0"/>
                <a:latin typeface="넥슨Lv1고딕 OTF Bold" panose="00000800000000000000" pitchFamily="50" charset="-127"/>
                <a:ea typeface="넥슨Lv1고딕 OTF Bold" panose="00000800000000000000" pitchFamily="50" charset="-127"/>
              </a:rPr>
              <a:t>괴산군가족센터</a:t>
            </a:r>
            <a:endParaRPr lang="en-US" altLang="ko-KR" sz="1400" dirty="0">
              <a:ln w="0"/>
              <a:latin typeface="넥슨Lv1고딕 OTF Bold" panose="00000800000000000000" pitchFamily="50" charset="-127"/>
              <a:ea typeface="넥슨Lv1고딕 OTF Bold" panose="00000800000000000000" pitchFamily="50" charset="-127"/>
            </a:endParaRPr>
          </a:p>
          <a:p>
            <a:pPr algn="ctr">
              <a:lnSpc>
                <a:spcPct val="110000"/>
              </a:lnSpc>
            </a:pPr>
            <a:r>
              <a:rPr lang="ko-KR" altLang="en-US" sz="1400" dirty="0" err="1">
                <a:ln w="0"/>
                <a:latin typeface="넥슨Lv1고딕 OTF Bold" panose="00000800000000000000" pitchFamily="50" charset="-127"/>
                <a:ea typeface="넥슨Lv1고딕 OTF Bold" panose="00000800000000000000" pitchFamily="50" charset="-127"/>
              </a:rPr>
              <a:t>아이돌보미</a:t>
            </a:r>
            <a:r>
              <a:rPr lang="ko-KR" altLang="en-US" sz="1400" dirty="0">
                <a:ln w="0"/>
                <a:latin typeface="넥슨Lv1고딕 OTF Bold" panose="00000800000000000000" pitchFamily="50" charset="-127"/>
                <a:ea typeface="넥슨Lv1고딕 OTF Bold" panose="00000800000000000000" pitchFamily="50" charset="-127"/>
              </a:rPr>
              <a:t> 지원 방법</a:t>
            </a:r>
          </a:p>
        </p:txBody>
      </p:sp>
      <p:grpSp>
        <p:nvGrpSpPr>
          <p:cNvPr id="2" name="그룹 1"/>
          <p:cNvGrpSpPr/>
          <p:nvPr/>
        </p:nvGrpSpPr>
        <p:grpSpPr>
          <a:xfrm>
            <a:off x="446664" y="720160"/>
            <a:ext cx="6124074" cy="8465679"/>
            <a:chOff x="505326" y="962526"/>
            <a:chExt cx="6124074" cy="7952874"/>
          </a:xfrm>
        </p:grpSpPr>
        <p:sp>
          <p:nvSpPr>
            <p:cNvPr id="7" name="직사각형 6"/>
            <p:cNvSpPr/>
            <p:nvPr/>
          </p:nvSpPr>
          <p:spPr>
            <a:xfrm>
              <a:off x="505326" y="962526"/>
              <a:ext cx="6124074" cy="7952874"/>
            </a:xfrm>
            <a:prstGeom prst="rect">
              <a:avLst/>
            </a:prstGeom>
            <a:noFill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sz="1463"/>
            </a:p>
          </p:txBody>
        </p:sp>
        <p:sp>
          <p:nvSpPr>
            <p:cNvPr id="6" name="타원 5"/>
            <p:cNvSpPr/>
            <p:nvPr/>
          </p:nvSpPr>
          <p:spPr>
            <a:xfrm>
              <a:off x="556920" y="1015648"/>
              <a:ext cx="245938" cy="24479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63" b="1" dirty="0"/>
                <a:t>9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61462" y="5751760"/>
              <a:ext cx="5555115" cy="4154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- </a:t>
              </a:r>
              <a:r>
                <a:rPr lang="ko-KR" altLang="en-US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자기소개서 작성</a:t>
              </a:r>
              <a:endParaRPr lang="en-US" altLang="ko-KR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endParaRPr>
            </a:p>
          </p:txBody>
        </p:sp>
        <p:pic>
          <p:nvPicPr>
            <p:cNvPr id="52" name="그림 51"/>
            <p:cNvPicPr>
              <a:picLocks noChangeAspect="1"/>
            </p:cNvPicPr>
            <p:nvPr/>
          </p:nvPicPr>
          <p:blipFill rotWithShape="1">
            <a:blip r:embed="rId3"/>
            <a:srcRect l="27844" t="16132" r="11896" b="7697"/>
            <a:stretch/>
          </p:blipFill>
          <p:spPr>
            <a:xfrm>
              <a:off x="589544" y="1462373"/>
              <a:ext cx="5966850" cy="4242488"/>
            </a:xfrm>
            <a:prstGeom prst="rect">
              <a:avLst/>
            </a:prstGeom>
          </p:spPr>
        </p:pic>
        <p:sp>
          <p:nvSpPr>
            <p:cNvPr id="53" name="직사각형 52"/>
            <p:cNvSpPr/>
            <p:nvPr/>
          </p:nvSpPr>
          <p:spPr>
            <a:xfrm>
              <a:off x="4439173" y="4439616"/>
              <a:ext cx="368760" cy="212569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63"/>
            </a:p>
          </p:txBody>
        </p:sp>
        <p:sp>
          <p:nvSpPr>
            <p:cNvPr id="54" name="아래쪽 화살표 53"/>
            <p:cNvSpPr/>
            <p:nvPr/>
          </p:nvSpPr>
          <p:spPr>
            <a:xfrm rot="2515145">
              <a:off x="4855639" y="4162428"/>
              <a:ext cx="203053" cy="266930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63"/>
            </a:p>
          </p:txBody>
        </p:sp>
        <p:sp>
          <p:nvSpPr>
            <p:cNvPr id="55" name="직사각형 54"/>
            <p:cNvSpPr/>
            <p:nvPr/>
          </p:nvSpPr>
          <p:spPr>
            <a:xfrm>
              <a:off x="2525088" y="5344177"/>
              <a:ext cx="2055876" cy="384747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63"/>
            </a:p>
          </p:txBody>
        </p:sp>
        <p:sp>
          <p:nvSpPr>
            <p:cNvPr id="56" name="아래쪽 화살표 55"/>
            <p:cNvSpPr/>
            <p:nvPr/>
          </p:nvSpPr>
          <p:spPr>
            <a:xfrm rot="2515145">
              <a:off x="4644148" y="5090999"/>
              <a:ext cx="203053" cy="266930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63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761461" y="6234010"/>
              <a:ext cx="5555115" cy="4154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- </a:t>
              </a:r>
              <a:r>
                <a:rPr lang="ko-KR" altLang="en-US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첨부서류</a:t>
              </a:r>
              <a:r>
                <a:rPr lang="en-US" altLang="ko-KR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(</a:t>
              </a:r>
              <a:r>
                <a:rPr lang="ko-KR" altLang="en-US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모집공고 첨부파일에서 다운 가능</a:t>
              </a:r>
              <a:r>
                <a:rPr lang="en-US" altLang="ko-KR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) </a:t>
              </a:r>
              <a:r>
                <a:rPr lang="ko-KR" altLang="en-US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첨부</a:t>
              </a:r>
              <a:endParaRPr lang="en-US" altLang="ko-KR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761461" y="6753734"/>
              <a:ext cx="5555115" cy="37356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- </a:t>
              </a:r>
              <a:r>
                <a:rPr lang="ko-KR" altLang="en-US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아이돌봄신청서</a:t>
              </a:r>
              <a:r>
                <a:rPr lang="en-US" altLang="ko-KR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, </a:t>
              </a:r>
              <a:r>
                <a:rPr lang="ko-KR" altLang="en-US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자기소개서</a:t>
              </a:r>
              <a:r>
                <a:rPr lang="en-US" altLang="ko-KR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, </a:t>
              </a:r>
              <a:r>
                <a:rPr lang="ko-KR" altLang="en-US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활동 가능 시간</a:t>
              </a:r>
              <a:r>
                <a:rPr lang="en-US" altLang="ko-KR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, </a:t>
              </a:r>
              <a:r>
                <a:rPr lang="ko-KR" altLang="en-US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개인정보 동의서</a:t>
              </a:r>
              <a:endParaRPr lang="en-US" altLang="ko-KR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761461" y="7228416"/>
              <a:ext cx="5555115" cy="4154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- </a:t>
              </a:r>
              <a:r>
                <a:rPr lang="ko-KR" altLang="en-US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온라인 신청 후 첨부서류는 우편으로 가능</a:t>
              </a:r>
              <a:endParaRPr lang="en-US" altLang="ko-KR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61461" y="7718504"/>
              <a:ext cx="5555115" cy="65482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- </a:t>
              </a:r>
              <a:r>
                <a:rPr lang="ko-KR" altLang="en-US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사무실에서 첨부서류 작성</a:t>
              </a:r>
              <a:r>
                <a:rPr lang="en-US" altLang="ko-KR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, </a:t>
              </a:r>
              <a:r>
                <a:rPr lang="ko-KR" altLang="en-US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접수 대행</a:t>
              </a:r>
              <a:r>
                <a:rPr lang="en-US" altLang="ko-KR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 </a:t>
              </a:r>
              <a:r>
                <a:rPr lang="ko-KR" altLang="en-US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및 첨부서류 배부 가능</a:t>
              </a:r>
              <a:endParaRPr lang="en-US" altLang="ko-KR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 (</a:t>
              </a:r>
              <a:r>
                <a:rPr lang="ko-KR" altLang="en-US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방문한 신청자가 직접 </a:t>
              </a:r>
              <a:r>
                <a:rPr lang="ko-KR" altLang="en-US" sz="1400" b="1" dirty="0" err="1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작성할수</a:t>
              </a:r>
              <a:r>
                <a:rPr lang="ko-KR" altLang="en-US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 있게 지원해드림</a:t>
              </a:r>
              <a:r>
                <a:rPr lang="en-US" altLang="ko-KR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)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761462" y="8481572"/>
              <a:ext cx="5555115" cy="4154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- </a:t>
              </a:r>
              <a:r>
                <a:rPr lang="ko-KR" altLang="en-US" sz="1400" b="1" dirty="0">
                  <a:solidFill>
                    <a:schemeClr val="tx1"/>
                  </a:solidFill>
                  <a:latin typeface="나눔스퀘어OTF ExtraBold" panose="020B0600000101010101" pitchFamily="34" charset="-127"/>
                  <a:ea typeface="나눔스퀘어OTF ExtraBold" panose="020B0600000101010101" pitchFamily="34" charset="-127"/>
                </a:rPr>
                <a:t>제출서류가 미비한 경우 접수하지 않음</a:t>
              </a:r>
              <a:endParaRPr lang="en-US" altLang="ko-KR" sz="1400" b="1" dirty="0">
                <a:solidFill>
                  <a:schemeClr val="tx1"/>
                </a:solidFill>
                <a:latin typeface="나눔스퀘어OTF ExtraBold" panose="020B0600000101010101" pitchFamily="34" charset="-127"/>
                <a:ea typeface="나눔스퀘어OTF ExtraBold" panose="020B0600000101010101" pitchFamily="34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51452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726</TotalTime>
  <Words>262</Words>
  <Application>Microsoft Office PowerPoint</Application>
  <PresentationFormat>A4 용지(210x297mm)</PresentationFormat>
  <Paragraphs>52</Paragraphs>
  <Slides>5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0" baseType="lpstr">
      <vt:lpstr>나눔스퀘어OTF ExtraBold</vt:lpstr>
      <vt:lpstr>넥슨Lv1고딕 OTF Bold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choiguri@outlook.kr</dc:creator>
  <cp:lastModifiedBy>괴산군가족센터 괴산군가족센터</cp:lastModifiedBy>
  <cp:revision>74</cp:revision>
  <cp:lastPrinted>2020-11-18T02:31:06Z</cp:lastPrinted>
  <dcterms:created xsi:type="dcterms:W3CDTF">2020-11-05T06:03:05Z</dcterms:created>
  <dcterms:modified xsi:type="dcterms:W3CDTF">2024-07-26T01:26:41Z</dcterms:modified>
</cp:coreProperties>
</file>